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861" r:id="rId2"/>
    <p:sldId id="1339" r:id="rId3"/>
    <p:sldId id="1337" r:id="rId4"/>
    <p:sldId id="1338" r:id="rId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52" autoAdjust="0"/>
    <p:restoredTop sz="88395" autoAdjust="0"/>
  </p:normalViewPr>
  <p:slideViewPr>
    <p:cSldViewPr>
      <p:cViewPr varScale="1">
        <p:scale>
          <a:sx n="166" d="100"/>
          <a:sy n="166" d="100"/>
        </p:scale>
        <p:origin x="200" y="122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9/1/23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117303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9636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9:20-27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494290"/>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20 </a:t>
            </a:r>
            <a:r>
              <a:rPr lang="en-AU" sz="2800" dirty="0">
                <a:solidFill>
                  <a:srgbClr val="FFFFFF"/>
                </a:solidFill>
                <a:effectLst/>
                <a:latin typeface="Times New Roman" panose="02020603050405020304" pitchFamily="18" charset="0"/>
                <a:ea typeface="Times New Roman" panose="02020603050405020304" pitchFamily="18" charset="0"/>
              </a:rPr>
              <a:t>Then he said to them, “But who do you say that I am?”  And Peter answered, “The Christ of God.”  </a:t>
            </a:r>
            <a:endParaRPr lang="en-AU" sz="28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a:t>
            </a:r>
            <a:endParaRPr lang="en-AU" sz="28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21 </a:t>
            </a:r>
            <a:r>
              <a:rPr lang="en-AU" sz="2800" dirty="0">
                <a:solidFill>
                  <a:srgbClr val="FFFFFF"/>
                </a:solidFill>
                <a:effectLst/>
                <a:latin typeface="Times New Roman" panose="02020603050405020304" pitchFamily="18" charset="0"/>
                <a:ea typeface="Times New Roman" panose="02020603050405020304" pitchFamily="18" charset="0"/>
              </a:rPr>
              <a:t>And he strictly charged and commanded them to tell this to no one, </a:t>
            </a:r>
            <a:r>
              <a:rPr lang="en-AU" sz="2800" b="1" baseline="30000"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saying, “The Son of Man must suffer many things and be rejected by the elders and chief priests and scribes, and be killed, and on the third day be raised.”</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45533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06059"/>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23 </a:t>
            </a:r>
            <a:r>
              <a:rPr lang="en-AU" sz="2800" dirty="0">
                <a:solidFill>
                  <a:srgbClr val="FFFFFF"/>
                </a:solidFill>
                <a:effectLst/>
                <a:latin typeface="Times New Roman" panose="02020603050405020304" pitchFamily="18" charset="0"/>
                <a:ea typeface="Times New Roman" panose="02020603050405020304" pitchFamily="18" charset="0"/>
              </a:rPr>
              <a:t>And he said to all, “If anyone would come after me, let him deny himself and take up his cross daily and follow me.  </a:t>
            </a:r>
            <a:r>
              <a:rPr lang="en-AU" sz="2800" b="1" baseline="30000" dirty="0">
                <a:solidFill>
                  <a:srgbClr val="FFFFFF"/>
                </a:solidFill>
                <a:effectLst/>
                <a:latin typeface="Times New Roman" panose="02020603050405020304" pitchFamily="18" charset="0"/>
                <a:ea typeface="Times New Roman" panose="02020603050405020304" pitchFamily="18" charset="0"/>
              </a:rPr>
              <a:t>24 </a:t>
            </a:r>
            <a:r>
              <a:rPr lang="en-AU" sz="2800" dirty="0">
                <a:solidFill>
                  <a:srgbClr val="FFFFFF"/>
                </a:solidFill>
                <a:effectLst/>
                <a:latin typeface="Times New Roman" panose="02020603050405020304" pitchFamily="18" charset="0"/>
                <a:ea typeface="Times New Roman" panose="02020603050405020304" pitchFamily="18" charset="0"/>
              </a:rPr>
              <a:t>For whoever would save his life will lose it, but whoever loses his life for my sake will save it.  </a:t>
            </a:r>
            <a:r>
              <a:rPr lang="en-AU" sz="2800" b="1" baseline="30000" dirty="0">
                <a:solidFill>
                  <a:srgbClr val="FFFFFF"/>
                </a:solidFill>
                <a:effectLst/>
                <a:latin typeface="Times New Roman" panose="02020603050405020304" pitchFamily="18" charset="0"/>
                <a:ea typeface="Times New Roman" panose="02020603050405020304" pitchFamily="18" charset="0"/>
              </a:rPr>
              <a:t>25 </a:t>
            </a:r>
            <a:r>
              <a:rPr lang="en-AU" sz="2800" dirty="0">
                <a:solidFill>
                  <a:srgbClr val="FFFFFF"/>
                </a:solidFill>
                <a:effectLst/>
                <a:latin typeface="Times New Roman" panose="02020603050405020304" pitchFamily="18" charset="0"/>
                <a:ea typeface="Times New Roman" panose="02020603050405020304" pitchFamily="18" charset="0"/>
              </a:rPr>
              <a:t>For what does it profit a man if he gains the whole world and loses or forfeits himself?  </a:t>
            </a:r>
            <a:r>
              <a:rPr lang="en-AU" sz="2800" b="1" baseline="30000" dirty="0">
                <a:solidFill>
                  <a:srgbClr val="FFFFFF"/>
                </a:solidFill>
                <a:effectLst/>
                <a:latin typeface="Times New Roman" panose="02020603050405020304" pitchFamily="18" charset="0"/>
                <a:ea typeface="Times New Roman" panose="02020603050405020304" pitchFamily="18" charset="0"/>
              </a:rPr>
              <a:t>26 </a:t>
            </a:r>
            <a:r>
              <a:rPr lang="en-AU" sz="2800" dirty="0">
                <a:solidFill>
                  <a:srgbClr val="FFFFFF"/>
                </a:solidFill>
                <a:effectLst/>
                <a:latin typeface="Times New Roman" panose="02020603050405020304" pitchFamily="18" charset="0"/>
                <a:ea typeface="Times New Roman" panose="02020603050405020304" pitchFamily="18" charset="0"/>
              </a:rPr>
              <a:t>For whoever is ashamed of me and of my words, of him will the Son of Man be ashamed when he comes in his glory and the glory of the Father and of the holy angels.  </a:t>
            </a:r>
            <a:r>
              <a:rPr lang="en-AU" sz="2800" b="1" baseline="30000" dirty="0">
                <a:solidFill>
                  <a:srgbClr val="FFFFFF"/>
                </a:solidFill>
                <a:effectLst/>
                <a:latin typeface="Times New Roman" panose="02020603050405020304" pitchFamily="18" charset="0"/>
                <a:ea typeface="Times New Roman" panose="02020603050405020304" pitchFamily="18" charset="0"/>
              </a:rPr>
              <a:t>27 </a:t>
            </a:r>
            <a:r>
              <a:rPr lang="en-AU" sz="2800" dirty="0">
                <a:solidFill>
                  <a:srgbClr val="FFFFFF"/>
                </a:solidFill>
                <a:effectLst/>
                <a:latin typeface="Times New Roman" panose="02020603050405020304" pitchFamily="18" charset="0"/>
                <a:ea typeface="Times New Roman" panose="02020603050405020304" pitchFamily="18" charset="0"/>
              </a:rPr>
              <a:t>But I tell you truly, there are some standing here who will not taste death until they see the kingdom of God.”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051720" y="7380"/>
            <a:ext cx="4434101" cy="707886"/>
          </a:xfrm>
          <a:prstGeom prst="rect">
            <a:avLst/>
          </a:prstGeom>
          <a:noFill/>
          <a:ln w="19050">
            <a:solidFill>
              <a:schemeClr val="bg1"/>
            </a:solidFill>
          </a:ln>
        </p:spPr>
        <p:txBody>
          <a:bodyPr wrap="square" rtlCol="0">
            <a:spAutoFit/>
          </a:bodyPr>
          <a:lstStyle/>
          <a:p>
            <a:pPr marL="4763" indent="-4763" algn="ctr"/>
            <a:r>
              <a:rPr lang="en-AU" sz="2000" dirty="0">
                <a:solidFill>
                  <a:srgbClr val="FFFF00"/>
                </a:solidFill>
                <a:latin typeface="Times New Roman" panose="02020603050405020304" pitchFamily="18" charset="0"/>
                <a:cs typeface="Times New Roman" panose="02020603050405020304" pitchFamily="18" charset="0"/>
              </a:rPr>
              <a:t>The cost of being a Disciple of Jesus...</a:t>
            </a:r>
          </a:p>
          <a:p>
            <a:pPr marL="4763" indent="-4763" algn="ctr"/>
            <a:r>
              <a:rPr lang="en-AU" sz="2000" dirty="0">
                <a:solidFill>
                  <a:srgbClr val="FFFF00"/>
                </a:solidFill>
                <a:latin typeface="Times New Roman" panose="02020603050405020304" pitchFamily="18" charset="0"/>
                <a:cs typeface="Times New Roman" panose="02020603050405020304" pitchFamily="18" charset="0"/>
              </a:rPr>
              <a:t>We wouldn’t have it any other way...</a:t>
            </a:r>
          </a:p>
        </p:txBody>
      </p:sp>
      <p:sp>
        <p:nvSpPr>
          <p:cNvPr id="12" name="TextBox 11">
            <a:extLst>
              <a:ext uri="{FF2B5EF4-FFF2-40B4-BE49-F238E27FC236}">
                <a16:creationId xmlns:a16="http://schemas.microsoft.com/office/drawing/2014/main" id="{9BE99BC9-8C58-D458-2E7F-A5E7E9C0FAF1}"/>
              </a:ext>
            </a:extLst>
          </p:cNvPr>
          <p:cNvSpPr txBox="1"/>
          <p:nvPr/>
        </p:nvSpPr>
        <p:spPr>
          <a:xfrm>
            <a:off x="0" y="715266"/>
            <a:ext cx="9144000" cy="923330"/>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was necessary for Jesus to suffer.  By His Suffering He made a way for us to be saved.</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Salvation is a free gift (bought by Jesus’ death on the cross).</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now we are saved, there is a cost to being a Disciple of Jesus</a:t>
            </a:r>
          </a:p>
        </p:txBody>
      </p:sp>
      <p:sp>
        <p:nvSpPr>
          <p:cNvPr id="14" name="TextBox 13">
            <a:extLst>
              <a:ext uri="{FF2B5EF4-FFF2-40B4-BE49-F238E27FC236}">
                <a16:creationId xmlns:a16="http://schemas.microsoft.com/office/drawing/2014/main" id="{4E3F9847-A7F2-0A9E-677E-730337CDEC85}"/>
              </a:ext>
            </a:extLst>
          </p:cNvPr>
          <p:cNvSpPr txBox="1"/>
          <p:nvPr/>
        </p:nvSpPr>
        <p:spPr>
          <a:xfrm>
            <a:off x="6187" y="1553006"/>
            <a:ext cx="1242121"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Deny Self</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B882FCEE-1E31-032B-E96E-379C4717873F}"/>
              </a:ext>
            </a:extLst>
          </p:cNvPr>
          <p:cNvSpPr txBox="1"/>
          <p:nvPr/>
        </p:nvSpPr>
        <p:spPr>
          <a:xfrm>
            <a:off x="1104292" y="1561356"/>
            <a:ext cx="7897621" cy="369332"/>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Any Gospel that doesn’t include “denial of self”, isn’t the Gospel of Jesus Christ</a:t>
            </a:r>
          </a:p>
        </p:txBody>
      </p:sp>
      <p:sp>
        <p:nvSpPr>
          <p:cNvPr id="16" name="TextBox 15">
            <a:extLst>
              <a:ext uri="{FF2B5EF4-FFF2-40B4-BE49-F238E27FC236}">
                <a16:creationId xmlns:a16="http://schemas.microsoft.com/office/drawing/2014/main" id="{832D398A-EACE-5A2A-BD05-C9BF83FFEDAA}"/>
              </a:ext>
            </a:extLst>
          </p:cNvPr>
          <p:cNvSpPr txBox="1"/>
          <p:nvPr/>
        </p:nvSpPr>
        <p:spPr>
          <a:xfrm>
            <a:off x="-11324" y="1942440"/>
            <a:ext cx="4057059"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Take up our cross and follow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1DFD53F6-7F54-0B3E-0C90-1CBAE97573D7}"/>
              </a:ext>
            </a:extLst>
          </p:cNvPr>
          <p:cNvSpPr txBox="1"/>
          <p:nvPr/>
        </p:nvSpPr>
        <p:spPr>
          <a:xfrm>
            <a:off x="3336540" y="1939038"/>
            <a:ext cx="5796136" cy="923330"/>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 object of ridicule &amp; scorn;</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condemned by the world – no longer live for this world;</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future in the world – prepared to die for Jesus’ sake.</a:t>
            </a:r>
          </a:p>
        </p:txBody>
      </p:sp>
      <p:sp>
        <p:nvSpPr>
          <p:cNvPr id="18" name="TextBox 17">
            <a:extLst>
              <a:ext uri="{FF2B5EF4-FFF2-40B4-BE49-F238E27FC236}">
                <a16:creationId xmlns:a16="http://schemas.microsoft.com/office/drawing/2014/main" id="{D361171C-5383-7D65-00DC-09B9D10EF85B}"/>
              </a:ext>
            </a:extLst>
          </p:cNvPr>
          <p:cNvSpPr txBox="1"/>
          <p:nvPr/>
        </p:nvSpPr>
        <p:spPr>
          <a:xfrm>
            <a:off x="-16467" y="2681104"/>
            <a:ext cx="4057059"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Losing life for Jesus’ sake to save 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294FA044-65CB-9A2F-4FDE-CF963EB87430}"/>
              </a:ext>
            </a:extLst>
          </p:cNvPr>
          <p:cNvSpPr txBox="1"/>
          <p:nvPr/>
        </p:nvSpPr>
        <p:spPr>
          <a:xfrm>
            <a:off x="739109" y="2943411"/>
            <a:ext cx="6912768"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Eternal life is much more valuable than this life</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Standing firm in our faith.  Even if killed, we shall live.</a:t>
            </a:r>
          </a:p>
        </p:txBody>
      </p:sp>
      <p:sp>
        <p:nvSpPr>
          <p:cNvPr id="20" name="TextBox 19">
            <a:extLst>
              <a:ext uri="{FF2B5EF4-FFF2-40B4-BE49-F238E27FC236}">
                <a16:creationId xmlns:a16="http://schemas.microsoft.com/office/drawing/2014/main" id="{406ACB20-6589-9DE9-C275-B223D7C9D0A0}"/>
              </a:ext>
            </a:extLst>
          </p:cNvPr>
          <p:cNvSpPr txBox="1"/>
          <p:nvPr/>
        </p:nvSpPr>
        <p:spPr>
          <a:xfrm>
            <a:off x="-16467" y="3535869"/>
            <a:ext cx="6084169"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No profit to gain the whole world, but lose or forfeit one’s self.</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8735FBBA-CD32-EA4F-E5E0-714E0DABEB4D}"/>
              </a:ext>
            </a:extLst>
          </p:cNvPr>
          <p:cNvSpPr txBox="1"/>
          <p:nvPr/>
        </p:nvSpPr>
        <p:spPr>
          <a:xfrm>
            <a:off x="222274" y="3851328"/>
            <a:ext cx="8905259" cy="369332"/>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Structuring life for personal gain (of any kind) is no gain if  not following Jesus</a:t>
            </a:r>
          </a:p>
        </p:txBody>
      </p:sp>
      <p:sp>
        <p:nvSpPr>
          <p:cNvPr id="23" name="TextBox 22">
            <a:extLst>
              <a:ext uri="{FF2B5EF4-FFF2-40B4-BE49-F238E27FC236}">
                <a16:creationId xmlns:a16="http://schemas.microsoft.com/office/drawing/2014/main" id="{0A987BED-8FE9-CBB9-EE59-F4178A605D1C}"/>
              </a:ext>
            </a:extLst>
          </p:cNvPr>
          <p:cNvSpPr txBox="1"/>
          <p:nvPr/>
        </p:nvSpPr>
        <p:spPr>
          <a:xfrm>
            <a:off x="-3215" y="4244860"/>
            <a:ext cx="8905259"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If we are ashamed of Jesus now, He will be ashamed of us when He comes in His Glory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920AEA25-439A-EE30-EF99-3A34350A1377}"/>
              </a:ext>
            </a:extLst>
          </p:cNvPr>
          <p:cNvSpPr txBox="1"/>
          <p:nvPr/>
        </p:nvSpPr>
        <p:spPr>
          <a:xfrm>
            <a:off x="222274" y="4527188"/>
            <a:ext cx="8905259"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world may shame us for following Jesus, but let us not be ashamed of Him or His word</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Hold fast to Jesus.  Proclaim the Gospel (even if unpopular)</a:t>
            </a:r>
          </a:p>
        </p:txBody>
      </p:sp>
      <p:sp>
        <p:nvSpPr>
          <p:cNvPr id="2" name="TextBox 1">
            <a:extLst>
              <a:ext uri="{FF2B5EF4-FFF2-40B4-BE49-F238E27FC236}">
                <a16:creationId xmlns:a16="http://schemas.microsoft.com/office/drawing/2014/main" id="{CFB125FA-E741-EF03-A2B7-B97BDAE1C5D8}"/>
              </a:ext>
            </a:extLst>
          </p:cNvPr>
          <p:cNvSpPr txBox="1"/>
          <p:nvPr/>
        </p:nvSpPr>
        <p:spPr>
          <a:xfrm>
            <a:off x="-15489" y="5073343"/>
            <a:ext cx="8905259"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Look forward to the coming Kingdom of God in Glory.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CD45F67-24EA-80CB-31B7-7BEF51187DE1}"/>
              </a:ext>
            </a:extLst>
          </p:cNvPr>
          <p:cNvSpPr txBox="1"/>
          <p:nvPr/>
        </p:nvSpPr>
        <p:spPr>
          <a:xfrm>
            <a:off x="254230" y="5334347"/>
            <a:ext cx="8658150" cy="369332"/>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Present suffering is insignificant compared to eternal reward</a:t>
            </a:r>
          </a:p>
        </p:txBody>
      </p:sp>
    </p:spTree>
    <p:extLst>
      <p:ext uri="{BB962C8B-B14F-4D97-AF65-F5344CB8AC3E}">
        <p14:creationId xmlns:p14="http://schemas.microsoft.com/office/powerpoint/2010/main" val="218793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0" end="0"/>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14" grpId="0" build="p"/>
      <p:bldP spid="15" grpId="0" uiExpand="1" build="p"/>
      <p:bldP spid="16" grpId="0" build="p"/>
      <p:bldP spid="17" grpId="0" uiExpand="1"/>
      <p:bldP spid="18" grpId="0" build="p"/>
      <p:bldP spid="19" grpId="0" uiExpand="1"/>
      <p:bldP spid="20" grpId="0" build="p"/>
      <p:bldP spid="21" grpId="0" uiExpand="1"/>
      <p:bldP spid="23" grpId="0" build="p"/>
      <p:bldP spid="24" grpId="0" uiExpand="1"/>
      <p:bldP spid="2" grpId="0" build="p"/>
      <p:bldP spid="3" grpId="0" uiExpand="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168833</TotalTime>
  <Words>491</Words>
  <Application>Microsoft Macintosh PowerPoint</Application>
  <PresentationFormat>On-screen Show (16:10)</PresentationFormat>
  <Paragraphs>36</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Default Design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2559</cp:revision>
  <cp:lastPrinted>2023-08-26T05:45:41Z</cp:lastPrinted>
  <dcterms:created xsi:type="dcterms:W3CDTF">2016-11-04T06:28:01Z</dcterms:created>
  <dcterms:modified xsi:type="dcterms:W3CDTF">2023-09-01T12:23:48Z</dcterms:modified>
</cp:coreProperties>
</file>